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86" r:id="rId3"/>
    <p:sldId id="257" r:id="rId4"/>
    <p:sldId id="287" r:id="rId5"/>
    <p:sldId id="288" r:id="rId6"/>
    <p:sldId id="289" r:id="rId7"/>
    <p:sldId id="293" r:id="rId8"/>
    <p:sldId id="258" r:id="rId9"/>
    <p:sldId id="301" r:id="rId10"/>
    <p:sldId id="306" r:id="rId11"/>
    <p:sldId id="302" r:id="rId12"/>
    <p:sldId id="307" r:id="rId13"/>
    <p:sldId id="303" r:id="rId14"/>
    <p:sldId id="304" r:id="rId15"/>
    <p:sldId id="305" r:id="rId16"/>
    <p:sldId id="299" r:id="rId17"/>
    <p:sldId id="298" r:id="rId18"/>
    <p:sldId id="259" r:id="rId19"/>
    <p:sldId id="320" r:id="rId20"/>
    <p:sldId id="321" r:id="rId21"/>
    <p:sldId id="309" r:id="rId22"/>
    <p:sldId id="310" r:id="rId23"/>
    <p:sldId id="311" r:id="rId24"/>
    <p:sldId id="330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27" r:id="rId33"/>
    <p:sldId id="328" r:id="rId34"/>
    <p:sldId id="329" r:id="rId35"/>
    <p:sldId id="277" r:id="rId36"/>
    <p:sldId id="347" r:id="rId37"/>
    <p:sldId id="346" r:id="rId38"/>
    <p:sldId id="353" r:id="rId39"/>
    <p:sldId id="352" r:id="rId40"/>
    <p:sldId id="351" r:id="rId41"/>
    <p:sldId id="350" r:id="rId42"/>
    <p:sldId id="349" r:id="rId43"/>
    <p:sldId id="345" r:id="rId44"/>
    <p:sldId id="359" r:id="rId45"/>
    <p:sldId id="379" r:id="rId46"/>
    <p:sldId id="360" r:id="rId47"/>
    <p:sldId id="358" r:id="rId48"/>
    <p:sldId id="357" r:id="rId49"/>
    <p:sldId id="356" r:id="rId50"/>
    <p:sldId id="391" r:id="rId51"/>
    <p:sldId id="392" r:id="rId52"/>
    <p:sldId id="393" r:id="rId53"/>
    <p:sldId id="394" r:id="rId54"/>
    <p:sldId id="395" r:id="rId55"/>
    <p:sldId id="355" r:id="rId56"/>
    <p:sldId id="400" r:id="rId57"/>
    <p:sldId id="407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00"/>
    <a:srgbClr val="CC00CC"/>
    <a:srgbClr val="3ABDF2"/>
    <a:srgbClr val="FF3399"/>
    <a:srgbClr val="CCFF66"/>
    <a:srgbClr val="FF00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9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FBC047C-A0A6-4A32-AFA6-98212849F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3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E05F80-6ED7-4227-9421-785ACFDB1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8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31F8F-46F0-44A9-8E74-7AB0A7EC4CA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D4F29-245A-4EE0-8FD1-5149EE8F5791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633CF-E73E-4BC3-A48F-0BB7CA9F0DA5}" type="slidenum">
              <a:rPr lang="en-US"/>
              <a:pPr/>
              <a:t>11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3A796-F8AF-49B9-BA9B-80DE8DFC3BDC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CA222-B8DB-4963-83E3-388B154E5F43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CCD9-E61F-40CD-9DC7-B3B90E92458F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3AEE5-6064-44AA-9328-6BF913427592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01C55-B3EF-4D34-8885-F249296F0CC2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A1E18-325F-48EF-BF2F-A04135918818}" type="slidenum">
              <a:rPr lang="en-US"/>
              <a:pPr/>
              <a:t>17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73CA5-453A-4D6C-8B5B-FBAF455D9D53}" type="slidenum">
              <a:rPr lang="en-US"/>
              <a:pPr/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54F07-A100-4095-976B-2E15ED780CFA}" type="slidenum">
              <a:rPr lang="en-US"/>
              <a:pPr/>
              <a:t>19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F6207-F9E9-4DA6-AF9F-DB23A254CB4F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988BF-FA9D-45D8-AB47-A52057F943A7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CEEDB-EB02-4855-AEAB-7973917005DD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57572-E64A-4AB3-A8B1-E9CB53A8B345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57CF3-E713-46DD-AF8A-6D6C97672FC8}" type="slidenum">
              <a:rPr lang="en-US"/>
              <a:pPr/>
              <a:t>23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54875-0F34-4B6A-B800-F7EC447AB12A}" type="slidenum">
              <a:rPr lang="en-US"/>
              <a:pPr/>
              <a:t>24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A2EE0-4C0B-4672-BA1D-658F51F7E14F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60140-3E4D-49CC-9124-CE4A4E00167C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68416-1C3B-4F9F-8A03-6D3E102B097F}" type="slidenum">
              <a:rPr lang="en-US"/>
              <a:pPr/>
              <a:t>27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D701A-A10F-4E08-A61D-5AB45E0C25FE}" type="slidenum">
              <a:rPr lang="en-US"/>
              <a:pPr/>
              <a:t>28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D4A59-1001-4BDA-93A6-EFD6B4B95111}" type="slidenum">
              <a:rPr lang="en-US"/>
              <a:pPr/>
              <a:t>29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CFC18-605D-4326-8E1C-F3BEC9574A45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AFF54-72D2-4A87-BB38-9930CAC46571}" type="slidenum">
              <a:rPr lang="en-US"/>
              <a:pPr/>
              <a:t>30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426D9-346F-41B0-BF77-FC90317A561F}" type="slidenum">
              <a:rPr lang="en-US"/>
              <a:pPr/>
              <a:t>31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19997-0E7E-4577-9E1C-FB45BF2EDACE}" type="slidenum">
              <a:rPr lang="en-US"/>
              <a:pPr/>
              <a:t>32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53131-21FA-416A-927C-A54CE4572CF9}" type="slidenum">
              <a:rPr lang="en-US"/>
              <a:pPr/>
              <a:t>33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034EF-FEE9-4B99-9E53-899370F7B5C2}" type="slidenum">
              <a:rPr lang="en-US"/>
              <a:pPr/>
              <a:t>34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5D870-701E-49E8-881E-0ED849FE8B06}" type="slidenum">
              <a:rPr lang="en-US"/>
              <a:pPr/>
              <a:t>35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9FD70-2C68-44AA-9579-C9D2ABC5071A}" type="slidenum">
              <a:rPr lang="en-US"/>
              <a:pPr/>
              <a:t>36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80142-8D64-4155-984C-D11BD6577F2E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0F220-0CEE-4EFB-9857-1569029EF70F}" type="slidenum">
              <a:rPr lang="en-US"/>
              <a:pPr/>
              <a:t>38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06D54-EEC1-4C8E-9D69-C9CFDE3066F4}" type="slidenum">
              <a:rPr lang="en-US"/>
              <a:pPr/>
              <a:t>39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48981-5684-4799-BE65-6384D93B4399}" type="slidenum">
              <a:rPr lang="en-US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57B7A-BC1B-4044-8ADE-FF1A915014DC}" type="slidenum">
              <a:rPr lang="en-US"/>
              <a:pPr/>
              <a:t>40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2EBD8-3816-4BD1-B31A-E6938CA6F7FF}" type="slidenum">
              <a:rPr lang="en-US"/>
              <a:pPr/>
              <a:t>41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60B4E-DEA9-4160-B102-92757C271545}" type="slidenum">
              <a:rPr lang="en-US"/>
              <a:pPr/>
              <a:t>42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A6A76-5D49-4F80-908C-D05163B5AD9E}" type="slidenum">
              <a:rPr lang="en-US"/>
              <a:pPr/>
              <a:t>43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8E6DB-3EAC-42DF-9FCF-CEB7A0BC4BD2}" type="slidenum">
              <a:rPr lang="en-US"/>
              <a:pPr/>
              <a:t>44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AEA0F-3D10-4E77-8143-BD197560E738}" type="slidenum">
              <a:rPr lang="en-US"/>
              <a:pPr/>
              <a:t>45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2074E-66AD-4047-A27D-81AD39B009FC}" type="slidenum">
              <a:rPr lang="en-US"/>
              <a:pPr/>
              <a:t>46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771F7-13F6-4002-BCEF-0F4D098710F2}" type="slidenum">
              <a:rPr lang="en-US"/>
              <a:pPr/>
              <a:t>47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A1D61-6D4B-46F1-987A-29D8E185FE72}" type="slidenum">
              <a:rPr lang="en-US"/>
              <a:pPr/>
              <a:t>48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0566B-154F-4BF3-B49C-5A871CBCB8AD}" type="slidenum">
              <a:rPr lang="en-US"/>
              <a:pPr/>
              <a:t>49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79D1F-1A43-4AA1-97EF-B956979BA2BB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704DA-857D-44B4-8B7D-9B07BC9EE2E1}" type="slidenum">
              <a:rPr lang="en-US"/>
              <a:pPr/>
              <a:t>50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F0FBF-76D0-4E28-A8D1-4F1E797B0D43}" type="slidenum">
              <a:rPr lang="en-US"/>
              <a:pPr/>
              <a:t>51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E9A9E-21CC-4B5A-BA7D-8FB05B6A38C8}" type="slidenum">
              <a:rPr lang="en-US"/>
              <a:pPr/>
              <a:t>52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5DB8F-AAEF-43D3-A505-4D281A5D075B}" type="slidenum">
              <a:rPr lang="en-US"/>
              <a:pPr/>
              <a:t>53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4366A-EA84-403F-A403-36063BD6F5B8}" type="slidenum">
              <a:rPr lang="en-US"/>
              <a:pPr/>
              <a:t>54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18B53-6343-4013-AD29-8017C0E51412}" type="slidenum">
              <a:rPr lang="en-US"/>
              <a:pPr/>
              <a:t>55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3727F-D5CF-49E5-B67C-A3ACD9064931}" type="slidenum">
              <a:rPr lang="en-US"/>
              <a:pPr/>
              <a:t>56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E0B2F-E5EB-44B4-8B66-B2EDF4EBECC4}" type="slidenum">
              <a:rPr lang="en-US"/>
              <a:pPr/>
              <a:t>57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5536A-8BB5-4AFB-866A-C723F654FB95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4588D-9952-456F-90D8-E7DA63A9E17C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AE19D-4348-45AF-BC2F-4AC630C94221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C3E46-0D57-4F71-AE27-5041A560B176}" type="slidenum">
              <a:rPr lang="en-US"/>
              <a:pPr/>
              <a:t>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96000"/>
            <a:ext cx="1841500" cy="39052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4213" y="6489700"/>
            <a:ext cx="358775" cy="460375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fld id="{143379B4-62A0-46D5-A739-6F8F876952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0" y="6494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534988" y="1376363"/>
            <a:ext cx="7772400" cy="1371600"/>
          </a:xfrm>
        </p:spPr>
        <p:txBody>
          <a:bodyPr/>
          <a:lstStyle>
            <a:lvl1pPr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Master title 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89125" y="2274888"/>
            <a:ext cx="6400800" cy="1042987"/>
          </a:xfrm>
        </p:spPr>
        <p:txBody>
          <a:bodyPr/>
          <a:lstStyle>
            <a:lvl1pPr marL="0" indent="0" algn="r">
              <a:buFont typeface="Monotype Sorts" pitchFamily="2" charset="2"/>
              <a:buNone/>
              <a:defRPr sz="6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Subtitle</a:t>
            </a:r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>
                <a:gd name="T0" fmla="*/ 399 w 403"/>
                <a:gd name="T1" fmla="*/ 0 h 1192"/>
                <a:gd name="T2" fmla="*/ 0 w 403"/>
                <a:gd name="T3" fmla="*/ 399 h 1192"/>
                <a:gd name="T4" fmla="*/ 0 w 403"/>
                <a:gd name="T5" fmla="*/ 1191 h 1192"/>
                <a:gd name="T6" fmla="*/ 402 w 403"/>
                <a:gd name="T7" fmla="*/ 789 h 1192"/>
                <a:gd name="T8" fmla="*/ 399 w 403"/>
                <a:gd name="T9" fmla="*/ 0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AutoShape 23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AutoShape 24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6D032-0E02-4D33-9144-873D58BFF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F2F3A-E717-43FE-B572-57A785988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3746-1A95-47EB-A923-71C1C063D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5FF96-EAE6-4D1F-A728-579B21659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3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DAD39-5191-438B-8958-5EFA4A36D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9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9A1A5-71C7-4323-9E5A-9906318E7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C33BF-A7AF-44BD-AB46-33BF6FD0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A473D-AFA0-4723-A9E6-5256EF725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3244B-66A8-43B7-B241-8AEB37F2A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5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053B-D73B-4EAC-AE66-8D8E447172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338" y="6345238"/>
            <a:ext cx="10175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01713" y="6465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888" y="6510338"/>
            <a:ext cx="233362" cy="381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6FD7FDA5-BDD4-4E60-8F67-664B4176FC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5pPr>
      <a:lvl6pPr marL="4572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6pPr>
      <a:lvl7pPr marL="9144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7pPr>
      <a:lvl8pPr marL="13716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8pPr>
      <a:lvl9pPr marL="18288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5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153400" cy="1828800"/>
          </a:xfrm>
        </p:spPr>
        <p:txBody>
          <a:bodyPr/>
          <a:lstStyle/>
          <a:p>
            <a:r>
              <a:rPr lang="en-US"/>
              <a:t>Basic Film Elements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3352800" cy="3048000"/>
          </a:xfrm>
        </p:spPr>
        <p:txBody>
          <a:bodyPr/>
          <a:lstStyle/>
          <a:p>
            <a:r>
              <a:rPr lang="en-US" sz="2800" dirty="0" smtClean="0"/>
              <a:t>Student Edition</a:t>
            </a:r>
          </a:p>
          <a:p>
            <a:endParaRPr lang="en-US" sz="2800" dirty="0"/>
          </a:p>
          <a:p>
            <a:r>
              <a:rPr lang="en-US" sz="2800" dirty="0" smtClean="0"/>
              <a:t>Edited by:</a:t>
            </a:r>
          </a:p>
          <a:p>
            <a:r>
              <a:rPr lang="en-US" sz="2800" dirty="0" smtClean="0"/>
              <a:t>Dr. Kay </a:t>
            </a:r>
            <a:r>
              <a:rPr lang="en-US" sz="2800" dirty="0" err="1" smtClean="0"/>
              <a:t>Picart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5463"/>
            <a:ext cx="8001000" cy="4757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Extreme Close-Up (continued):</a:t>
            </a:r>
            <a:r>
              <a:rPr lang="en-US">
                <a:solidFill>
                  <a:srgbClr val="FF3399"/>
                </a:solidFill>
              </a:rPr>
              <a:t> </a:t>
            </a:r>
          </a:p>
          <a:p>
            <a:pPr algn="just">
              <a:buFont typeface="Monotype Sorts" pitchFamily="2" charset="2"/>
              <a:buNone/>
            </a:pPr>
            <a:endParaRPr lang="en-US"/>
          </a:p>
          <a:p>
            <a:pPr algn="just"/>
            <a:r>
              <a:rPr lang="en-US">
                <a:solidFill>
                  <a:srgbClr val="FF99CC"/>
                </a:solidFill>
              </a:rPr>
              <a:t>What does this do to the spectator?  </a:t>
            </a:r>
          </a:p>
          <a:p>
            <a:pPr algn="just">
              <a:buFont typeface="Monotype Sorts" pitchFamily="2" charset="2"/>
              <a:buNone/>
            </a:pPr>
            <a:endParaRPr lang="en-US" sz="1600">
              <a:solidFill>
                <a:srgbClr val="FF99CC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5463"/>
            <a:ext cx="8229600" cy="3233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Close-Up</a:t>
            </a:r>
            <a:endParaRPr lang="en-US">
              <a:solidFill>
                <a:srgbClr val="FF3399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1600">
              <a:solidFill>
                <a:srgbClr val="FF3399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791200" y="60960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Continued on next slide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5463"/>
            <a:ext cx="8534400" cy="44529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Close-Up (continued):</a:t>
            </a:r>
            <a:r>
              <a:rPr lang="en-US">
                <a:solidFill>
                  <a:srgbClr val="FF3399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endParaRPr lang="en-US" sz="1600">
              <a:solidFill>
                <a:srgbClr val="FF3399"/>
              </a:solidFill>
            </a:endParaRPr>
          </a:p>
          <a:p>
            <a:pPr algn="just"/>
            <a:r>
              <a:rPr lang="en-US"/>
              <a:t>  </a:t>
            </a:r>
            <a:r>
              <a:rPr lang="en-US">
                <a:solidFill>
                  <a:srgbClr val="FF99CC"/>
                </a:solidFill>
              </a:rPr>
              <a:t>What does this do to the spectator?</a:t>
            </a:r>
          </a:p>
          <a:p>
            <a:pPr algn="just">
              <a:buFont typeface="Monotype Sorts" pitchFamily="2" charset="2"/>
              <a:buNone/>
            </a:pPr>
            <a:r>
              <a:rPr lang="en-US" sz="1600">
                <a:solidFill>
                  <a:srgbClr val="FF99CC"/>
                </a:solidFill>
              </a:rPr>
              <a:t>  </a:t>
            </a:r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Medium Close-Up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Medium Shot:</a:t>
            </a:r>
            <a:r>
              <a:rPr lang="en-US">
                <a:solidFill>
                  <a:srgbClr val="FF3399"/>
                </a:solidFill>
              </a:rPr>
              <a:t> </a:t>
            </a:r>
          </a:p>
          <a:p>
            <a:endParaRPr lang="en-US">
              <a:solidFill>
                <a:srgbClr val="FF3399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Medium Long Shot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554912" cy="41148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Long Shot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Extreme Long Shot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4688" y="1795463"/>
            <a:ext cx="7826375" cy="14811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38862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Rack-Focus</a:t>
            </a:r>
            <a:endParaRPr lang="en-US" sz="3200">
              <a:latin typeface="Arial" pitchFamily="34" charset="0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Deep Focus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High-Angle Shot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Low-Angle Shot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953000" y="3048000"/>
            <a:ext cx="38862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8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endParaRPr lang="en-US" sz="100" b="1">
              <a:latin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Zoom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Pan</a:t>
            </a: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Tilt</a:t>
            </a: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Crane Up or Crane Down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91200" y="60960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Continued on next slide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4688" y="1795463"/>
            <a:ext cx="7826375" cy="14811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57200" y="3124200"/>
            <a:ext cx="3733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Tracking Shot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Dolly Shot 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Dolly-In Shot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Pull-Back (Dolly</a:t>
            </a:r>
            <a:br>
              <a:rPr lang="en-US" sz="3200" b="1">
                <a:latin typeface="Arial" pitchFamily="34" charset="0"/>
              </a:rPr>
            </a:br>
            <a:r>
              <a:rPr lang="en-US" sz="3200" b="1">
                <a:latin typeface="Arial" pitchFamily="34" charset="0"/>
              </a:rPr>
              <a:t>   Out) Shot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410200" y="3048000"/>
            <a:ext cx="3200400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8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endParaRPr lang="en-US" sz="100" b="1">
              <a:latin typeface="Arial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Steadicam  </a:t>
            </a:r>
            <a:br>
              <a:rPr lang="en-US" sz="3200" b="1">
                <a:latin typeface="Arial" pitchFamily="34" charset="0"/>
              </a:rPr>
            </a:br>
            <a:r>
              <a:rPr lang="en-US" sz="3200" b="1">
                <a:latin typeface="Arial" pitchFamily="34" charset="0"/>
              </a:rPr>
              <a:t>   Shot </a:t>
            </a: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High-Key </a:t>
            </a:r>
            <a:br>
              <a:rPr lang="en-US" sz="3200" b="1">
                <a:latin typeface="Arial" pitchFamily="34" charset="0"/>
              </a:rPr>
            </a:br>
            <a:r>
              <a:rPr lang="en-US" sz="3200" b="1">
                <a:latin typeface="Arial" pitchFamily="34" charset="0"/>
              </a:rPr>
              <a:t>   Lighting</a:t>
            </a: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3200" b="1">
                <a:latin typeface="Arial" pitchFamily="34" charset="0"/>
              </a:rPr>
              <a:t>Low-Key </a:t>
            </a:r>
            <a:br>
              <a:rPr lang="en-US" sz="3200" b="1">
                <a:latin typeface="Arial" pitchFamily="34" charset="0"/>
              </a:rPr>
            </a:br>
            <a:r>
              <a:rPr lang="en-US" sz="3200" b="1">
                <a:latin typeface="Arial" pitchFamily="34" charset="0"/>
              </a:rPr>
              <a:t>   Lighting</a:t>
            </a:r>
            <a:endParaRPr lang="en-US" sz="3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95463"/>
            <a:ext cx="73152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b="1">
              <a:solidFill>
                <a:srgbClr val="CCFF66"/>
              </a:solidFill>
              <a:latin typeface="Garamond Antiqua" charset="0"/>
            </a:endParaRPr>
          </a:p>
          <a:p>
            <a:pPr algn="ctr"/>
            <a:r>
              <a:rPr lang="en-US" b="1">
                <a:solidFill>
                  <a:srgbClr val="CCFF66"/>
                </a:solidFill>
              </a:rPr>
              <a:t>Active Viewing:</a:t>
            </a:r>
            <a:r>
              <a:rPr lang="en-US" b="1">
                <a:solidFill>
                  <a:srgbClr val="FF00FF"/>
                </a:solidFill>
              </a:rPr>
              <a:t> </a:t>
            </a:r>
          </a:p>
          <a:p>
            <a:pPr algn="ctr">
              <a:buFont typeface="Monotype Sorts" pitchFamily="2" charset="2"/>
              <a:buNone/>
            </a:pPr>
            <a:endParaRPr lang="en-US" b="1">
              <a:latin typeface="Garamond Antiqua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>
                <a:latin typeface="Garamond Antiqua" charset="0"/>
              </a:rPr>
              <a:t> </a:t>
            </a:r>
            <a:endParaRPr lang="en-US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815263" cy="46053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Rack-Focus :</a:t>
            </a:r>
            <a:r>
              <a:rPr lang="en-US"/>
              <a:t> </a:t>
            </a:r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r>
              <a:rPr lang="en-US">
                <a:solidFill>
                  <a:srgbClr val="FF99CC"/>
                </a:solidFill>
              </a:rPr>
              <a:t>What does this do to the spectator?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60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Deep Focus:</a:t>
            </a:r>
            <a:endParaRPr lang="en-US" b="1"/>
          </a:p>
          <a:p>
            <a:endParaRPr lang="en-US"/>
          </a:p>
          <a:p>
            <a:r>
              <a:rPr lang="en-US">
                <a:solidFill>
                  <a:srgbClr val="FF99CC"/>
                </a:solidFill>
              </a:rPr>
              <a:t>What does this do to the spectator?</a:t>
            </a:r>
            <a:r>
              <a:rPr lang="en-US"/>
              <a:t>  </a:t>
            </a:r>
            <a:endParaRPr lang="en-US" b="1"/>
          </a:p>
          <a:p>
            <a:pPr algn="just">
              <a:buFont typeface="Monotype Sort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815263" cy="4376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High-Angle Shot: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r>
              <a:rPr lang="en-US">
                <a:solidFill>
                  <a:srgbClr val="FF99CC"/>
                </a:solidFill>
              </a:rPr>
              <a:t>What does this do to the spectator?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6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Low-Angle Shot: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r>
              <a:rPr lang="en-US">
                <a:solidFill>
                  <a:srgbClr val="FF99CC"/>
                </a:solidFill>
              </a:rPr>
              <a:t>What does this do to the spectator?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Zoom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Pan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Tilt</a:t>
            </a:r>
            <a:endParaRPr lang="en-US">
              <a:solidFill>
                <a:srgbClr val="3ABDF2"/>
              </a:solidFill>
            </a:endParaRPr>
          </a:p>
          <a:p>
            <a:endParaRPr lang="en-US">
              <a:solidFill>
                <a:srgbClr val="3ABDF2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Crane Up or Crane Down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Tracking Shot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Dolly Shot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859712" cy="1404937"/>
          </a:xfrm>
        </p:spPr>
        <p:txBody>
          <a:bodyPr/>
          <a:lstStyle/>
          <a:p>
            <a:pPr algn="ctr"/>
            <a:endParaRPr lang="en-US">
              <a:latin typeface="DearTeacher-Normal" charset="0"/>
            </a:endParaRPr>
          </a:p>
          <a:p>
            <a:r>
              <a:rPr lang="en-US" b="1">
                <a:solidFill>
                  <a:srgbClr val="CCFF66"/>
                </a:solidFill>
              </a:rPr>
              <a:t>UNITS OF TIME AND SPACE:</a:t>
            </a: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81200" y="3200400"/>
            <a:ext cx="4267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4000" b="1">
                <a:latin typeface="Arial" pitchFamily="34" charset="0"/>
              </a:rPr>
              <a:t>Frame</a:t>
            </a:r>
            <a:endParaRPr lang="en-US" sz="4000">
              <a:latin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4000" b="1">
                <a:latin typeface="Arial" pitchFamily="34" charset="0"/>
              </a:rPr>
              <a:t>Shot</a:t>
            </a:r>
            <a:endParaRPr lang="en-US" sz="4000">
              <a:latin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4000" b="1">
                <a:latin typeface="Arial" pitchFamily="34" charset="0"/>
              </a:rPr>
              <a:t>Scene</a:t>
            </a:r>
            <a:r>
              <a:rPr lang="en-US" sz="4000">
                <a:latin typeface="Arial" pitchFamily="34" charset="0"/>
              </a:rPr>
              <a:t>	</a:t>
            </a:r>
          </a:p>
          <a:p>
            <a:pPr>
              <a:buClr>
                <a:schemeClr val="tx2"/>
              </a:buClr>
              <a:buFont typeface="Wingdings" pitchFamily="2" charset="2"/>
              <a:buChar char="w"/>
            </a:pPr>
            <a:r>
              <a:rPr lang="en-US" sz="4000" b="1">
                <a:latin typeface="Arial" pitchFamily="34" charset="0"/>
              </a:rPr>
              <a:t>Sequence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707312" cy="41148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Dolly-In Shot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783512" cy="41148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Pull-Back (Dolly Out) Shot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631112" cy="4376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Steadicam Shot:</a:t>
            </a:r>
            <a:r>
              <a:rPr lang="en-US"/>
              <a:t>  </a:t>
            </a:r>
          </a:p>
          <a:p>
            <a:pPr algn="just">
              <a:buFont typeface="Monotype Sorts" pitchFamily="2" charset="2"/>
              <a:buNone/>
            </a:pPr>
            <a:endParaRPr lang="en-US"/>
          </a:p>
          <a:p>
            <a:pPr algn="just"/>
            <a:r>
              <a:rPr lang="en-US">
                <a:solidFill>
                  <a:srgbClr val="FF99CC"/>
                </a:solidFill>
              </a:rPr>
              <a:t>Can you think of a good example of a steadicam shot?</a:t>
            </a:r>
            <a:endParaRPr lang="en-US" sz="2400">
              <a:solidFill>
                <a:srgbClr val="FF99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 b="1">
                <a:solidFill>
                  <a:srgbClr val="3ABDF2"/>
                </a:solidFill>
              </a:rPr>
              <a:t>High-Key Lighting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5463"/>
            <a:ext cx="8382000" cy="4376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3ABDF2"/>
                </a:solidFill>
              </a:rPr>
              <a:t>CAMERA PLACEMENT AND MOVEMENT</a:t>
            </a:r>
            <a:r>
              <a:rPr lang="en-US">
                <a:solidFill>
                  <a:srgbClr val="3ABDF2"/>
                </a:solidFill>
              </a:rPr>
              <a:t>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>
                <a:solidFill>
                  <a:srgbClr val="3ABDF2"/>
                </a:solidFill>
              </a:rPr>
              <a:t> </a:t>
            </a:r>
            <a:r>
              <a:rPr lang="en-US" b="1">
                <a:solidFill>
                  <a:srgbClr val="3ABDF2"/>
                </a:solidFill>
              </a:rPr>
              <a:t>Low-Key Lighting:</a:t>
            </a:r>
            <a:r>
              <a:rPr lang="en-US">
                <a:solidFill>
                  <a:srgbClr val="3ABDF2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3ABDF2"/>
              </a:solidFill>
            </a:endParaRPr>
          </a:p>
          <a:p>
            <a:r>
              <a:rPr lang="en-US">
                <a:solidFill>
                  <a:srgbClr val="FF99CC"/>
                </a:solidFill>
              </a:rPr>
              <a:t>Can you think of a good example?</a:t>
            </a:r>
            <a:endParaRPr lang="en-US">
              <a:solidFill>
                <a:srgbClr val="3ABDF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048000"/>
            <a:ext cx="3836988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100"/>
          </a:p>
          <a:p>
            <a:r>
              <a:rPr lang="en-US" b="1"/>
              <a:t>Cut</a:t>
            </a:r>
          </a:p>
          <a:p>
            <a:r>
              <a:rPr lang="en-US" b="1"/>
              <a:t>Fade</a:t>
            </a:r>
          </a:p>
          <a:p>
            <a:r>
              <a:rPr lang="en-US" b="1"/>
              <a:t>Dissolve</a:t>
            </a:r>
          </a:p>
          <a:p>
            <a:r>
              <a:rPr lang="en-US" b="1"/>
              <a:t>Wipe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200400"/>
            <a:ext cx="3836988" cy="2362200"/>
          </a:xfrm>
        </p:spPr>
        <p:txBody>
          <a:bodyPr/>
          <a:lstStyle/>
          <a:p>
            <a:r>
              <a:rPr lang="en-US" b="1"/>
              <a:t>Iris</a:t>
            </a:r>
          </a:p>
          <a:p>
            <a:r>
              <a:rPr lang="en-US" b="1"/>
              <a:t>Crosscutting</a:t>
            </a:r>
          </a:p>
          <a:p>
            <a:r>
              <a:rPr lang="en-US" b="1"/>
              <a:t>Match cut</a:t>
            </a:r>
          </a:p>
          <a:p>
            <a:r>
              <a:rPr lang="en-US" b="1"/>
              <a:t>Match Dissolve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048000" y="1779588"/>
            <a:ext cx="307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</a:rPr>
              <a:t>TRANSITIONS</a:t>
            </a:r>
            <a:r>
              <a:rPr lang="en-US" sz="3200" b="1">
                <a:solidFill>
                  <a:srgbClr val="FFFF00"/>
                </a:solidFill>
                <a:latin typeface="Times New Roman" pitchFamily="18" charset="0"/>
              </a:rPr>
              <a:t>:</a:t>
            </a:r>
            <a:endParaRPr lang="en-US" b="1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Cut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8164512" cy="43767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  <a:endParaRPr lang="en-US">
              <a:solidFill>
                <a:srgbClr val="FFFF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b="1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Fade</a:t>
            </a:r>
            <a:r>
              <a:rPr lang="en-US"/>
              <a:t> </a:t>
            </a:r>
          </a:p>
          <a:p>
            <a:pPr algn="just">
              <a:buFont typeface="Monotype Sort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Dissolve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Wipe</a:t>
            </a:r>
            <a:endParaRPr 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66"/>
                </a:solidFill>
              </a:rPr>
              <a:t>UNITS OF TIME AND SPACE:</a:t>
            </a:r>
          </a:p>
          <a:p>
            <a:pPr algn="ctr">
              <a:buFont typeface="Monotype Sorts" pitchFamily="2" charset="2"/>
              <a:buNone/>
            </a:pPr>
            <a:endParaRPr lang="en-US" b="1"/>
          </a:p>
          <a:p>
            <a:r>
              <a:rPr lang="en-US" b="1">
                <a:solidFill>
                  <a:srgbClr val="CCFF66"/>
                </a:solidFill>
              </a:rPr>
              <a:t>Frame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8012112" cy="46815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Iris:</a:t>
            </a:r>
          </a:p>
          <a:p>
            <a:endParaRPr lang="en-US" b="1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99CC"/>
                </a:solidFill>
              </a:rPr>
              <a:t>Can you think of a good example for an Iris transition?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Crosscutting: </a:t>
            </a:r>
          </a:p>
          <a:p>
            <a:endParaRPr lang="en-US" b="1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99CC"/>
                </a:solidFill>
              </a:rPr>
              <a:t>What is a good example of crosscutting from the late 1970’s or early 1980’s?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Match Cut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TRANSITIONS: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Match Dissolve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0"/>
            <a:ext cx="4191000" cy="3581400"/>
          </a:xfrm>
        </p:spPr>
        <p:txBody>
          <a:bodyPr/>
          <a:lstStyle/>
          <a:p>
            <a:r>
              <a:rPr lang="en-US" sz="3200" b="1"/>
              <a:t>P.O.V. shot</a:t>
            </a:r>
            <a:endParaRPr lang="en-US" sz="3200"/>
          </a:p>
          <a:p>
            <a:r>
              <a:rPr lang="en-US" sz="3200" b="1"/>
              <a:t>Shot/Reverse Shot</a:t>
            </a:r>
          </a:p>
          <a:p>
            <a:r>
              <a:rPr lang="en-US" sz="3200" b="1"/>
              <a:t>180-Degree Rule</a:t>
            </a:r>
            <a:endParaRPr lang="en-US" sz="3200"/>
          </a:p>
          <a:p>
            <a:r>
              <a:rPr lang="en-US" sz="3200" b="1"/>
              <a:t>Establishing Shot</a:t>
            </a:r>
            <a:endParaRPr lang="en-US" sz="3200"/>
          </a:p>
          <a:p>
            <a:r>
              <a:rPr lang="en-US" sz="3200" b="1"/>
              <a:t>Slow Motion</a:t>
            </a:r>
            <a:endParaRPr lang="en-US" sz="3200"/>
          </a:p>
          <a:p>
            <a:r>
              <a:rPr lang="en-US" sz="3200" b="1"/>
              <a:t>Fast Motion</a:t>
            </a:r>
            <a:endParaRPr lang="en-US" sz="3200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048000"/>
            <a:ext cx="3810000" cy="3505200"/>
          </a:xfrm>
        </p:spPr>
        <p:txBody>
          <a:bodyPr/>
          <a:lstStyle/>
          <a:p>
            <a:r>
              <a:rPr lang="en-US" sz="3200" b="1"/>
              <a:t>Freeze Frame</a:t>
            </a:r>
          </a:p>
          <a:p>
            <a:r>
              <a:rPr lang="en-US" sz="3200" b="1"/>
              <a:t>God’s-eye-view</a:t>
            </a:r>
            <a:endParaRPr lang="en-US" sz="3200"/>
          </a:p>
          <a:p>
            <a:r>
              <a:rPr lang="en-US" sz="3200" b="1"/>
              <a:t>Helicopter Shot</a:t>
            </a:r>
            <a:endParaRPr lang="en-US" sz="3200"/>
          </a:p>
          <a:p>
            <a:r>
              <a:rPr lang="en-US" sz="3200" b="1"/>
              <a:t>Process Shot</a:t>
            </a:r>
            <a:endParaRPr lang="en-US" sz="3200"/>
          </a:p>
          <a:p>
            <a:r>
              <a:rPr lang="en-US" sz="3200" b="1"/>
              <a:t>Voice-over</a:t>
            </a:r>
            <a:endParaRPr lang="en-US" sz="3200"/>
          </a:p>
          <a:p>
            <a:r>
              <a:rPr lang="en-US" sz="3200" b="1"/>
              <a:t>C.G.I. </a:t>
            </a:r>
            <a:endParaRPr lang="en-US" sz="3200"/>
          </a:p>
          <a:p>
            <a:endParaRPr lang="en-US"/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2743200" y="1828800"/>
            <a:ext cx="3932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FFFF"/>
                </a:solidFill>
              </a:rPr>
              <a:t>OTHER ELEMENTS</a:t>
            </a: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P.O.V. (or Point-of-View) shot</a:t>
            </a:r>
          </a:p>
          <a:p>
            <a:endParaRPr lang="en-US" b="1">
              <a:solidFill>
                <a:srgbClr val="CCFFFF"/>
              </a:solidFill>
            </a:endParaRPr>
          </a:p>
          <a:p>
            <a:endParaRPr lang="en-US" b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8164512" cy="44529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Shot/Reverse Shot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  <a:endParaRPr lang="en-US">
              <a:solidFill>
                <a:srgbClr val="CC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180-Degree Rule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Establishing Shot: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>
                <a:solidFill>
                  <a:srgbClr val="FF99CC"/>
                </a:solidFill>
              </a:rPr>
              <a:t>Can you think of a good example?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Slow Motion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783512" cy="41148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CCFF66"/>
                </a:solidFill>
              </a:rPr>
              <a:t>UNITS OF TIME AND SPACE:</a:t>
            </a:r>
          </a:p>
          <a:p>
            <a:pPr algn="ctr">
              <a:buFont typeface="Monotype Sorts" pitchFamily="2" charset="2"/>
              <a:buNone/>
            </a:pPr>
            <a:endParaRPr lang="en-US" b="1"/>
          </a:p>
          <a:p>
            <a:r>
              <a:rPr lang="en-US" b="1">
                <a:solidFill>
                  <a:srgbClr val="CCFF66"/>
                </a:solidFill>
              </a:rPr>
              <a:t>Shot</a:t>
            </a:r>
            <a:endParaRPr lang="en-US">
              <a:latin typeface="Garamond Antiqua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Fast Motion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Freeze Frame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God’s-eye-view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Helicopter Shot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  <a:endParaRPr lang="en-US">
              <a:solidFill>
                <a:srgbClr val="CC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Process Shot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Voice-over</a:t>
            </a:r>
            <a:endParaRPr lang="en-US" sz="16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CCFFFF"/>
                </a:solidFill>
              </a:rPr>
              <a:t>OTHER ELEMENTS:</a:t>
            </a:r>
            <a:endParaRPr lang="en-US">
              <a:solidFill>
                <a:srgbClr val="CC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b="1">
              <a:solidFill>
                <a:srgbClr val="CCFFFF"/>
              </a:solidFill>
            </a:endParaRPr>
          </a:p>
          <a:p>
            <a:r>
              <a:rPr lang="en-US" b="1">
                <a:solidFill>
                  <a:srgbClr val="CCFFFF"/>
                </a:solidFill>
              </a:rPr>
              <a:t>C.G.I.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just"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5116512" cy="4681537"/>
          </a:xfrm>
        </p:spPr>
        <p:txBody>
          <a:bodyPr/>
          <a:lstStyle/>
          <a:p>
            <a:pPr marL="574675" indent="-574675" algn="ctr"/>
            <a:r>
              <a:rPr lang="en-US" sz="4400">
                <a:solidFill>
                  <a:srgbClr val="FF3399"/>
                </a:solidFill>
              </a:rPr>
              <a:t>REMEMBER!!!</a:t>
            </a:r>
          </a:p>
          <a:p>
            <a:pPr marL="574675" indent="-574675" algn="ctr">
              <a:buFont typeface="Monotype Sorts" pitchFamily="2" charset="2"/>
              <a:buNone/>
            </a:pPr>
            <a:endParaRPr lang="en-US" sz="4400">
              <a:solidFill>
                <a:srgbClr val="FF3399"/>
              </a:solidFill>
            </a:endParaRPr>
          </a:p>
          <a:p>
            <a:pPr marL="574675" indent="-574675" algn="just"/>
            <a:r>
              <a:rPr lang="en-US" b="1">
                <a:solidFill>
                  <a:schemeClr val="bg2"/>
                </a:solidFill>
              </a:rPr>
              <a:t>The MOST important thing about this course is to know the terminology in your sleep!  </a:t>
            </a:r>
          </a:p>
        </p:txBody>
      </p:sp>
      <p:pic>
        <p:nvPicPr>
          <p:cNvPr id="3215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2462213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8088312" cy="41148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CCFF66"/>
                </a:solidFill>
              </a:rPr>
              <a:t>UNITS OF TIME AND SPACE:</a:t>
            </a:r>
          </a:p>
          <a:p>
            <a:pPr algn="ctr">
              <a:buFont typeface="Monotype Sorts" pitchFamily="2" charset="2"/>
              <a:buNone/>
            </a:pPr>
            <a:endParaRPr lang="en-US" b="1"/>
          </a:p>
          <a:p>
            <a:r>
              <a:rPr lang="en-US" b="1">
                <a:solidFill>
                  <a:srgbClr val="CCFF66"/>
                </a:solidFill>
              </a:rPr>
              <a:t>Scene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681537"/>
          </a:xfrm>
        </p:spPr>
        <p:txBody>
          <a:bodyPr/>
          <a:lstStyle/>
          <a:p>
            <a:pPr algn="ctr"/>
            <a:r>
              <a:rPr lang="en-US" b="1">
                <a:solidFill>
                  <a:srgbClr val="CCFF66"/>
                </a:solidFill>
              </a:rPr>
              <a:t>UNITS OF TIME AND SPACE:</a:t>
            </a:r>
          </a:p>
          <a:p>
            <a:pPr algn="ctr">
              <a:buFont typeface="Monotype Sorts" pitchFamily="2" charset="2"/>
              <a:buNone/>
            </a:pPr>
            <a:endParaRPr lang="en-US" b="1"/>
          </a:p>
          <a:p>
            <a:r>
              <a:rPr lang="en-US" b="1">
                <a:solidFill>
                  <a:srgbClr val="CCFF66"/>
                </a:solidFill>
              </a:rPr>
              <a:t>Sequence</a:t>
            </a:r>
          </a:p>
          <a:p>
            <a:endParaRPr lang="en-US" b="1">
              <a:solidFill>
                <a:srgbClr val="CCFF66"/>
              </a:solidFill>
            </a:endParaRPr>
          </a:p>
          <a:p>
            <a:r>
              <a:rPr lang="en-US" b="1">
                <a:solidFill>
                  <a:srgbClr val="FF99CC"/>
                </a:solidFill>
              </a:rPr>
              <a:t>Can you think of a good example of a sequence?</a:t>
            </a:r>
            <a:endParaRPr lang="en-US">
              <a:solidFill>
                <a:srgbClr val="FF99CC"/>
              </a:solidFill>
              <a:latin typeface="Futuri Heavy 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276600"/>
            <a:ext cx="3581400" cy="2862263"/>
          </a:xfrm>
        </p:spPr>
        <p:txBody>
          <a:bodyPr/>
          <a:lstStyle/>
          <a:p>
            <a:r>
              <a:rPr lang="en-US" sz="3200" b="1"/>
              <a:t>Extreme Close-Up (ECU)</a:t>
            </a:r>
            <a:r>
              <a:rPr lang="en-US" sz="3200"/>
              <a:t> </a:t>
            </a:r>
          </a:p>
          <a:p>
            <a:r>
              <a:rPr lang="en-US" sz="3200" b="1"/>
              <a:t>Close-Up</a:t>
            </a:r>
          </a:p>
          <a:p>
            <a:r>
              <a:rPr lang="en-US" sz="3200" b="1"/>
              <a:t>Medium Close-Up</a:t>
            </a:r>
            <a:endParaRPr lang="en-US" sz="32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971800"/>
            <a:ext cx="3505200" cy="3200400"/>
          </a:xfrm>
        </p:spPr>
        <p:txBody>
          <a:bodyPr/>
          <a:lstStyle/>
          <a:p>
            <a:r>
              <a:rPr lang="en-US" sz="3200" b="1"/>
              <a:t>Medium Shot</a:t>
            </a:r>
            <a:endParaRPr lang="en-US" sz="3200"/>
          </a:p>
          <a:p>
            <a:r>
              <a:rPr lang="en-US" sz="3200" b="1"/>
              <a:t>Medium Long Shot</a:t>
            </a:r>
            <a:endParaRPr lang="en-US" sz="3200"/>
          </a:p>
          <a:p>
            <a:r>
              <a:rPr lang="en-US" sz="3200" b="1"/>
              <a:t>Long Shot</a:t>
            </a:r>
          </a:p>
          <a:p>
            <a:r>
              <a:rPr lang="en-US" sz="3200" b="1"/>
              <a:t>Extreme Long Shot</a:t>
            </a:r>
            <a:endParaRPr lang="en-US" b="1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86000" y="2133600"/>
            <a:ext cx="4486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99"/>
                </a:solidFill>
              </a:rPr>
              <a:t>CAMERA DISTANCE: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276350"/>
          </a:xfrm>
        </p:spPr>
        <p:txBody>
          <a:bodyPr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Basic Elements </a:t>
            </a:r>
            <a:b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of Film Language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3399"/>
                </a:solidFill>
              </a:rPr>
              <a:t>CAMERA DISTANCE:</a:t>
            </a:r>
          </a:p>
          <a:p>
            <a:pPr algn="ctr">
              <a:buFont typeface="Monotype Sorts" pitchFamily="2" charset="2"/>
              <a:buNone/>
            </a:pPr>
            <a:endParaRPr lang="en-US">
              <a:solidFill>
                <a:srgbClr val="FF3399"/>
              </a:solidFill>
            </a:endParaRPr>
          </a:p>
          <a:p>
            <a:r>
              <a:rPr lang="en-US" b="1">
                <a:solidFill>
                  <a:srgbClr val="FF3399"/>
                </a:solidFill>
              </a:rPr>
              <a:t>Extreme Close-Up</a:t>
            </a:r>
            <a:r>
              <a:rPr lang="en-US"/>
              <a:t> 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791200" y="60960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Continued on next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ainstorming (Standard).pot">
  <a:themeElements>
    <a:clrScheme name="Brainstorming (Standard).pot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Brainstorming (Standard)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rainstorming (Standard).pot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(Standard).pot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(Standard).pot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(Standard).pot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(Standard).pot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 Office\Templates\Presentations\Brainstorming (Standard).pot</Template>
  <TotalTime>403</TotalTime>
  <Words>733</Words>
  <Application>Microsoft Office PowerPoint</Application>
  <PresentationFormat>On-screen Show (4:3)</PresentationFormat>
  <Paragraphs>376</Paragraphs>
  <Slides>57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Brainstorming (Standard).pot</vt:lpstr>
      <vt:lpstr>Basic Film Elements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  <vt:lpstr>Basic Elements  of Film Language</vt:lpstr>
    </vt:vector>
  </TitlesOfParts>
  <Company>Wolfsteinblut Kennels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Film Elements</dc:title>
  <dc:creator>Michaela Densmore</dc:creator>
  <cp:lastModifiedBy>Caroline</cp:lastModifiedBy>
  <cp:revision>36</cp:revision>
  <dcterms:created xsi:type="dcterms:W3CDTF">2001-01-29T01:37:57Z</dcterms:created>
  <dcterms:modified xsi:type="dcterms:W3CDTF">2013-01-02T22:08:38Z</dcterms:modified>
</cp:coreProperties>
</file>